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C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92D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31352" y="36576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1">
                <a:solidFill>
                  <a:srgbClr val="FFB7CC"/>
                </a:solidFill>
                <a:latin typeface="Roboto"/>
              </a:rPr>
              <a:t>AUTISMUS-STIFTUNG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37744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D92D68"/>
                </a:solidFill>
                <a:latin typeface="Roboto"/>
              </a:rPr>
              <a:t>|| VORTRAGSREIHE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743200"/>
            <a:ext cx="10515600" cy="228600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Roboto"/>
              </a:rPr>
              <a:t>Vorsorge für Menschen</a:t>
            </a:r>
          </a:p>
          <a:p>
            <a:r>
              <a:rPr sz="4800" b="1">
                <a:solidFill>
                  <a:srgbClr val="FFFFFF"/>
                </a:solidFill>
                <a:latin typeface="Roboto"/>
              </a:rPr>
              <a:t>im </a:t>
            </a:r>
            <a:r>
              <a:rPr sz="4800" b="1">
                <a:solidFill>
                  <a:srgbClr val="D92D68"/>
                </a:solidFill>
                <a:latin typeface="Roboto"/>
              </a:rPr>
              <a:t>Autismus-Spektrum.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212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CCCCCC"/>
                </a:solidFill>
                <a:latin typeface="Roboto"/>
              </a:rPr>
              <a:t>Johannes Schatt  ·  Vorstand  ·  Autismus-Stiftung Kassel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6309360"/>
            <a:ext cx="11091672" cy="635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Roboto"/>
              </a:rPr>
              <a:t>autismusstiftung.de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0152" y="640080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  <a:latin typeface="Roboto"/>
              </a:rPr>
              <a:t>1 / 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8100"/>
          </a:xfrm>
          <a:prstGeom prst="rect">
            <a:avLst/>
          </a:prstGeom>
          <a:solidFill>
            <a:srgbClr val="D92D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1672" y="365760"/>
            <a:ext cx="1784195" cy="3657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25603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D92D68"/>
                </a:solidFill>
                <a:latin typeface="Roboto"/>
              </a:rPr>
              <a:t>|| SECTION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017520"/>
            <a:ext cx="10515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6400" b="1">
                <a:solidFill>
                  <a:srgbClr val="1A1A1A"/>
                </a:solidFill>
                <a:latin typeface="Roboto"/>
              </a:rPr>
              <a:t>Was wir </a:t>
            </a:r>
            <a:r>
              <a:rPr sz="6400" b="1">
                <a:solidFill>
                  <a:srgbClr val="D92D68"/>
                </a:solidFill>
                <a:latin typeface="Roboto"/>
              </a:rPr>
              <a:t>tun.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6309360"/>
            <a:ext cx="11091672" cy="635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0">
                <a:solidFill>
                  <a:srgbClr val="888888"/>
                </a:solidFill>
                <a:latin typeface="Roboto"/>
              </a:rPr>
              <a:t>autismusstiftung.de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60152" y="640080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888888"/>
                </a:solidFill>
                <a:latin typeface="Roboto"/>
              </a:rPr>
              <a:t>4 / 24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50800"/>
          </a:xfrm>
          <a:prstGeom prst="rect">
            <a:avLst/>
          </a:prstGeom>
          <a:solidFill>
            <a:srgbClr val="D92D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1672" y="365760"/>
            <a:ext cx="1784195" cy="3657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5486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D92D68"/>
                </a:solidFill>
                <a:latin typeface="Roboto"/>
              </a:rPr>
              <a:t>|| INHALT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91440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>
                <a:solidFill>
                  <a:srgbClr val="1A1A1A"/>
                </a:solidFill>
                <a:latin typeface="Roboto"/>
              </a:rPr>
              <a:t>Drei Säulen unserer Arbeit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2286000"/>
            <a:ext cx="3383280" cy="2743200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2286000"/>
            <a:ext cx="457200" cy="36576"/>
          </a:xfrm>
          <a:prstGeom prst="rect">
            <a:avLst/>
          </a:prstGeom>
          <a:solidFill>
            <a:srgbClr val="D92D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2468880"/>
            <a:ext cx="30175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1A1A1A"/>
                </a:solidFill>
                <a:latin typeface="Roboto"/>
              </a:rPr>
              <a:t>Beratung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108960"/>
            <a:ext cx="30175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515151"/>
                </a:solidFill>
                <a:latin typeface="Roboto"/>
              </a:rPr>
              <a:t>Persönlich, kostenlos, unverbindlich.
Für Eltern in jeder Lebensphase.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89120" y="2286000"/>
            <a:ext cx="3383280" cy="2743200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89120" y="2286000"/>
            <a:ext cx="457200" cy="36576"/>
          </a:xfrm>
          <a:prstGeom prst="rect">
            <a:avLst/>
          </a:prstGeom>
          <a:solidFill>
            <a:srgbClr val="D92D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54880" y="2468880"/>
            <a:ext cx="30175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1A1A1A"/>
                </a:solidFill>
                <a:latin typeface="Roboto"/>
              </a:rPr>
              <a:t>Vorsorge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0" y="3108960"/>
            <a:ext cx="30175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515151"/>
                </a:solidFill>
                <a:latin typeface="Roboto"/>
              </a:rPr>
              <a:t>Behindertentestament, Zustiftung,
langfristige Absicherung.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46720" y="2286000"/>
            <a:ext cx="3383280" cy="2743200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46720" y="2286000"/>
            <a:ext cx="457200" cy="36576"/>
          </a:xfrm>
          <a:prstGeom prst="rect">
            <a:avLst/>
          </a:prstGeom>
          <a:solidFill>
            <a:srgbClr val="D92D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412480" y="2468880"/>
            <a:ext cx="30175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1A1A1A"/>
                </a:solidFill>
                <a:latin typeface="Roboto"/>
              </a:rPr>
              <a:t>Vernetzung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12480" y="3108960"/>
            <a:ext cx="30175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515151"/>
                </a:solidFill>
                <a:latin typeface="Roboto"/>
              </a:rPr>
              <a:t>Verbindung von Familien,
Fachstellen, Behörden.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6309360"/>
            <a:ext cx="11091672" cy="635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0">
                <a:solidFill>
                  <a:srgbClr val="888888"/>
                </a:solidFill>
                <a:latin typeface="Roboto"/>
              </a:rPr>
              <a:t>autismusstiftung.de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360152" y="640080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888888"/>
                </a:solidFill>
                <a:latin typeface="Roboto"/>
              </a:rPr>
              <a:t>10 / 24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50800"/>
          </a:xfrm>
          <a:prstGeom prst="rect">
            <a:avLst/>
          </a:prstGeom>
          <a:solidFill>
            <a:srgbClr val="D92D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1672" y="365760"/>
            <a:ext cx="1784195" cy="3657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5486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D92D68"/>
                </a:solidFill>
                <a:latin typeface="Roboto"/>
              </a:rPr>
              <a:t>|| WIRKUNG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91440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>
                <a:solidFill>
                  <a:srgbClr val="1A1A1A"/>
                </a:solidFill>
                <a:latin typeface="Roboto"/>
              </a:rPr>
              <a:t>Drei Zahlen, drei Geschichten.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743200"/>
            <a:ext cx="33832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800" b="1">
                <a:solidFill>
                  <a:srgbClr val="D92D68"/>
                </a:solidFill>
                <a:latin typeface="Roboto"/>
              </a:rPr>
              <a:t>9.152 €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57200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1">
                <a:solidFill>
                  <a:srgbClr val="888888"/>
                </a:solidFill>
                <a:latin typeface="Roboto"/>
              </a:rPr>
              <a:t>IN PROJEKTE 2025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9120" y="2743200"/>
            <a:ext cx="33832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800" b="1">
                <a:solidFill>
                  <a:srgbClr val="D92D68"/>
                </a:solidFill>
                <a:latin typeface="Roboto"/>
              </a:rPr>
              <a:t>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0" y="457200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1">
                <a:solidFill>
                  <a:srgbClr val="888888"/>
                </a:solidFill>
                <a:latin typeface="Roboto"/>
              </a:rPr>
              <a:t>GEFÖRDERTE PROJEKTE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46720" y="2743200"/>
            <a:ext cx="33832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800" b="1">
                <a:solidFill>
                  <a:srgbClr val="D92D68"/>
                </a:solidFill>
                <a:latin typeface="Roboto"/>
              </a:rPr>
              <a:t>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0" y="457200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1">
                <a:solidFill>
                  <a:srgbClr val="888888"/>
                </a:solidFill>
                <a:latin typeface="Roboto"/>
              </a:rPr>
              <a:t>JAHRE ERFAHRUNG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6309360"/>
            <a:ext cx="11091672" cy="635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0">
                <a:solidFill>
                  <a:srgbClr val="888888"/>
                </a:solidFill>
                <a:latin typeface="Roboto"/>
              </a:rPr>
              <a:t>autismusstiftung.de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360152" y="640080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888888"/>
                </a:solidFill>
                <a:latin typeface="Roboto"/>
              </a:rPr>
              <a:t>15 / 24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0C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92D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31352" y="36576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1">
                <a:solidFill>
                  <a:srgbClr val="FFB7CC"/>
                </a:solidFill>
                <a:latin typeface="Roboto"/>
              </a:rPr>
              <a:t>AUTISMUS-STIFTUNG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28600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D92D68"/>
                </a:solidFill>
                <a:latin typeface="Roboto"/>
              </a:rPr>
              <a:t>|| DANKE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743200"/>
            <a:ext cx="10058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6400" b="1">
                <a:solidFill>
                  <a:srgbClr val="FFFFFF"/>
                </a:solidFill>
                <a:latin typeface="Roboto"/>
              </a:rPr>
              <a:t>Sprechen Sie
mit uns.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212080"/>
            <a:ext cx="6400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CCCCCC"/>
                </a:solidFill>
                <a:latin typeface="Roboto"/>
              </a:rPr>
              <a:t>Johannes Schatt · Vorstand
Kölnische Str. 43 · 34117 Kassel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0" y="5212080"/>
            <a:ext cx="45720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400" b="0">
                <a:solidFill>
                  <a:srgbClr val="FFFFFF"/>
                </a:solidFill>
                <a:latin typeface="Roboto"/>
              </a:rPr>
              <a:t>autismusstiftung.de
hallo[at]autismusstiftung[punkt]de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6309360"/>
            <a:ext cx="11091672" cy="635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Roboto"/>
              </a:rPr>
              <a:t>autismusstiftung.de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360152" y="640080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  <a:latin typeface="Roboto"/>
              </a:rPr>
              <a:t>24 / 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